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3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elasio" panose="020B0604020202020204" charset="0"/>
      <p:regular r:id="rId26"/>
    </p:embeddedFont>
    <p:embeddedFont>
      <p:font typeface="Instrument Sans Medium" panose="020B0604020202020204" charset="0"/>
      <p:regular r:id="rId27"/>
    </p:embeddedFont>
    <p:embeddedFont>
      <p:font typeface="Instrument Sans Semi Bold" panose="020B0604020202020204" charset="0"/>
      <p:regular r:id="rId28"/>
    </p:embeddedFont>
    <p:embeddedFont>
      <p:font typeface="Lato" panose="020B0604020202020204" charset="0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果実 広瀬" initials="果実" lastIdx="2" clrIdx="0">
    <p:extLst>
      <p:ext uri="{19B8F6BF-5375-455C-9EA6-DF929625EA0E}">
        <p15:presenceInfo xmlns:p15="http://schemas.microsoft.com/office/powerpoint/2012/main" userId="648b03a67a906a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4569" autoAdjust="0"/>
  </p:normalViewPr>
  <p:slideViewPr>
    <p:cSldViewPr snapToGrid="0" snapToObjects="1">
      <p:cViewPr varScale="1">
        <p:scale>
          <a:sx n="90" d="100"/>
          <a:sy n="90" d="100"/>
        </p:scale>
        <p:origin x="1056" y="-2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0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8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5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71B166-CF2B-4A28-A795-11E1C8BD3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94720" y="7408546"/>
            <a:ext cx="3291840" cy="438150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34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0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02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64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38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2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35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4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&lt;#&gt;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0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82975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 ИИ-помощник для управления финансами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1" y="4296251"/>
            <a:ext cx="7556421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— это инновационный ИИ-помощник, разраб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</a:t>
            </a: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ываемый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для упрощения управления финансами. Мы помогаем контролировать расходы и планировать бюджет.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F1EE-E642-4C24-955D-AE136D042653}"/>
              </a:ext>
            </a:extLst>
          </p:cNvPr>
          <p:cNvSpPr txBox="1"/>
          <p:nvPr/>
        </p:nvSpPr>
        <p:spPr>
          <a:xfrm>
            <a:off x="6213041" y="6476112"/>
            <a:ext cx="348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nstrument Sans Medium" panose="020B0604020202020204" charset="0"/>
              </a:rPr>
              <a:t>10</a:t>
            </a:r>
            <a:r>
              <a:rPr lang="ru-RU" sz="2800" dirty="0">
                <a:latin typeface="Instrument Sans Medium" panose="020B0604020202020204" charset="0"/>
              </a:rPr>
              <a:t> группа 5 команда</a:t>
            </a:r>
            <a:endParaRPr lang="ru-RU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3227428"/>
            <a:ext cx="981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Почему выбирают MoneyGuard?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MoneyGuard – ваш надежный партнер в мире финансов. Мы предлагаем не просто инструменты, а персональные решения. Анализируйте свои привычки, ставьте цели и достигайте их вместе с нами.</a:t>
            </a:r>
            <a:endParaRPr lang="en-US" sz="28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80D127-2A14-4800-B5D8-22DF110CA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625198"/>
            <a:ext cx="473297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Предварительный дизайн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89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Страница добавления транзакции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1" y="1841304"/>
            <a:ext cx="2570679" cy="55676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68397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Главная страница (обзор)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173" y="1841303"/>
            <a:ext cx="2343864" cy="55972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43003" y="1439704"/>
            <a:ext cx="41074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ИИ-ассистент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1314" y="1841304"/>
            <a:ext cx="2570679" cy="5567601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69C70420-76F4-40F6-BCBE-C6C3EE57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791773"/>
            <a:ext cx="7299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(Backend)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1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Boot 3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5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Основа нашего backend, обеспечивающая стабильность.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428669" y="28407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07514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Spring Security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663101" y="35655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Защита данных пользователей – наш главный приоритет.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93791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5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PostgreSQL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028225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Надежное хранение данных с высокой производительностью.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428669" y="475261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987052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Redis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7663101" y="54774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Быстрый доступ к данным для мгновенной аналитики.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8DE8FDFE-B02B-416F-93EE-67974334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619257"/>
            <a:ext cx="7489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Стек технологий (Frontend)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354782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81" y="3668197"/>
            <a:ext cx="221170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587581" y="4158615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Кроссплатформенность для доступа с любого устройства.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7" y="354782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33236" y="3668197"/>
            <a:ext cx="2211824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Riverpod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4933236" y="4158615"/>
            <a:ext cx="2211824" cy="145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Управление состоянием приложения для плавной работы.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54782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83536" y="3566161"/>
            <a:ext cx="23251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r>
              <a:rPr lang="ru-RU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Secure Storage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8279010" y="4357211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Безопасное хранение данных на устройстве.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5" y="359163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24787" y="3591639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PDF/Excel Export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1634728" y="4340066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Удобный экспорт данных для анализа.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29E21CA7-04C9-4673-B59D-59EF6A30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3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Бизнес-модель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Бесплатная версия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5783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Привлекает новых пользователей и дает возможность попробовать.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Подписка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2" y="45783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Lato" pitchFamily="34" charset="0"/>
                <a:ea typeface="Lato" pitchFamily="34" charset="-122"/>
                <a:cs typeface="Lato" pitchFamily="34" charset="-120"/>
              </a:rPr>
              <a:t>Основной источник дохода. Базовый тариф: 149 ₽/мес.</a:t>
            </a:r>
            <a:endParaRPr lang="en-US" sz="200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69AB348-8142-4FDB-BF87-33A27BA0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134"/>
            <a:ext cx="510361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5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Roadmap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1023343" y="1623181"/>
            <a:ext cx="22860" cy="5927169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1230093" y="2070855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93731" y="185273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0229" y="1952532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044066" y="18272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2044066" y="226849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Полная аналитика расходов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2044066" y="266664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Чат-бот с ИИ-советником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2044066" y="306478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Автоимпорт из Excel/CSV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1230093" y="4247318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31" y="402919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0229" y="4118491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2044066" y="40037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Q4 202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2044066" y="444496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Семейные аккаунты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2044066" y="4843106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Кастомные категории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2044066" y="5241251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Партнерства с банками</a:t>
            </a:r>
            <a:endParaRPr lang="en-US" sz="2800" dirty="0"/>
          </a:p>
        </p:txBody>
      </p:sp>
      <p:sp>
        <p:nvSpPr>
          <p:cNvPr id="18" name="Shape 16"/>
          <p:cNvSpPr/>
          <p:nvPr/>
        </p:nvSpPr>
        <p:spPr>
          <a:xfrm>
            <a:off x="1230093" y="6423779"/>
            <a:ext cx="612339" cy="22860"/>
          </a:xfrm>
          <a:prstGeom prst="roundRect">
            <a:avLst>
              <a:gd name="adj" fmla="val 375070"/>
            </a:avLst>
          </a:prstGeom>
          <a:solidFill>
            <a:srgbClr val="CECEC9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31" y="620565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29" y="6307693"/>
            <a:ext cx="30611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2044066" y="61801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Q2 202</a:t>
            </a:r>
            <a:r>
              <a:rPr lang="ru-RU" sz="3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3200" dirty="0"/>
          </a:p>
        </p:txBody>
      </p:sp>
      <p:sp>
        <p:nvSpPr>
          <p:cNvPr id="22" name="Text 20"/>
          <p:cNvSpPr/>
          <p:nvPr/>
        </p:nvSpPr>
        <p:spPr>
          <a:xfrm>
            <a:off x="2044066" y="6621423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Open Banking API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2044066" y="7019569"/>
            <a:ext cx="11792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51"/>
              </a:lnSpc>
              <a:buSzPct val="100000"/>
              <a:buChar char="•"/>
            </a:pPr>
            <a:r>
              <a:rPr lang="en-US" sz="2800" dirty="0">
                <a:latin typeface="Lato" pitchFamily="34" charset="0"/>
                <a:ea typeface="Lato" pitchFamily="34" charset="-122"/>
                <a:cs typeface="Lato" pitchFamily="34" charset="-120"/>
              </a:rPr>
              <a:t>Локализация (EN/ES)</a:t>
            </a:r>
            <a:endParaRPr lang="en-US" sz="2800" dirty="0"/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D70BBFA9-9371-4A1D-84DE-BE3EC8458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Огнев Дмитрий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TeamLead / Backend / DevOps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Серванс Иман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Чихирев Даниил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Тестировщик / PM</a:t>
            </a:r>
            <a:endParaRPr lang="en-US" sz="175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6BAD57F-62FF-41F8-828B-86A35ED5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8370"/>
            <a:ext cx="2728198" cy="272819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79A6500-F82B-421C-95B8-4FFD91B5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8370"/>
            <a:ext cx="2728198" cy="272819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92C3A16-2BC0-4722-A803-04AD1BDD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345" y="2678370"/>
            <a:ext cx="2728198" cy="27281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D57E56-0C74-4984-8030-BABF887C3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37722"/>
            <a:ext cx="1571625" cy="1571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C0CEC-74EC-4F21-AD16-DBF35D13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4" y="6537841"/>
            <a:ext cx="1571625" cy="15716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0B08F9-369A-46C0-BB36-6032203D7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345" y="6537841"/>
            <a:ext cx="1571625" cy="1571625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4C7D3F3-68EB-4DDB-A57C-292E2E217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85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MoneyGuard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/>
              <a:t>Мартьянов Владислав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cs typeface="Lato" pitchFamily="34" charset="-120"/>
              </a:rPr>
              <a:t>Дизайнер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Бадиров Самур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Аналитик</a:t>
            </a:r>
            <a:endParaRPr lang="en-US" sz="17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8FC4B7-F003-49A8-990F-23B67305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6268"/>
            <a:ext cx="2728198" cy="27524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D45471-6C70-4E40-BF46-0FA6771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6537722"/>
            <a:ext cx="1571625" cy="15716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60A42E-5B06-413F-BE10-431938937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537721"/>
            <a:ext cx="1571625" cy="1571625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7711606-4AB0-49CB-B1F0-7C2A10CBF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1CAA6-F5AC-4535-98FE-AE33C8F79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298" y="2634936"/>
            <a:ext cx="2783735" cy="27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64926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Актуальные проблемы финансового управления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4249460"/>
            <a:ext cx="3660100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Сложность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учета расходов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8306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Трудно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отслеживать все траты вручную.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1" y="539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хватает времени и мотивации.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08053" y="4249460"/>
            <a:ext cx="498995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Отсутствие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финансовой</a:t>
            </a: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80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грамотности</a:t>
            </a:r>
            <a:r>
              <a:rPr lang="ru-RU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08054" y="4830606"/>
            <a:ext cx="59361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Недостаточно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знаний для инвестиций.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177491" y="5389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ru-RU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6. </a:t>
            </a:r>
            <a:r>
              <a:rPr lang="en-US" sz="2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Страх</a:t>
            </a: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перед финансовыми инструментами.</a:t>
            </a:r>
            <a:endParaRPr lang="en-US" sz="280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7899FCD-0A19-4806-84F8-DD96F2192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500194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MoneyGuard: Ваше решение для финансовой стабильности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555569"/>
            <a:ext cx="340163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7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Импорт транзакций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5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Никаких входов в банк. Все безопасно и просто</a:t>
            </a:r>
            <a:endParaRPr lang="en-US" sz="1751" dirty="0"/>
          </a:p>
        </p:txBody>
      </p:sp>
      <p:sp>
        <p:nvSpPr>
          <p:cNvPr id="7" name="Shape 4"/>
          <p:cNvSpPr/>
          <p:nvPr/>
        </p:nvSpPr>
        <p:spPr>
          <a:xfrm>
            <a:off x="5216962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4555569"/>
            <a:ext cx="340163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ИИ-аналитика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7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и советы.</a:t>
            </a:r>
            <a:endParaRPr lang="en-US" sz="1751" dirty="0"/>
          </a:p>
        </p:txBody>
      </p:sp>
      <p:sp>
        <p:nvSpPr>
          <p:cNvPr id="11" name="Shape 7"/>
          <p:cNvSpPr/>
          <p:nvPr/>
        </p:nvSpPr>
        <p:spPr>
          <a:xfrm>
            <a:off x="9640134" y="451306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4555569"/>
            <a:ext cx="340163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4513064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5003484"/>
            <a:ext cx="34592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Защита ваших финансовых данных.</a:t>
            </a:r>
            <a:endParaRPr lang="en-US" sz="1751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15117BA8-672D-478B-8769-9F067AA98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5552"/>
            <a:ext cx="7631907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Динамика роста рынка финансовых технологий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42447" y="2288382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75</a:t>
            </a: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+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775737" y="2880899"/>
            <a:ext cx="256520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млрд</a:t>
            </a:r>
            <a:r>
              <a:rPr lang="en-US" sz="20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₽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42386" y="3258742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Объем рынка в 202</a:t>
            </a:r>
            <a:r>
              <a:rPr lang="ru-RU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году.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42447" y="4712257"/>
            <a:ext cx="7631907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2021-202</a:t>
            </a:r>
            <a:r>
              <a:rPr lang="ru-RU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6242384" y="5506761"/>
            <a:ext cx="7631907" cy="32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Непрерывный рост рынка.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42383" y="6151009"/>
            <a:ext cx="7631907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Рынок финансовых технологий показывает устойчивый рост, привлекая все больше пользователей и инвестиций. MoneyGuard готов занять свою нишу на этом перспективном </a:t>
            </a:r>
            <a:r>
              <a:rPr lang="en-US" sz="20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рынке</a:t>
            </a: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r>
              <a:rPr lang="ru-RU" sz="200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2000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E73BDB9-A95C-4AFA-9081-1F3FA77BF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211943"/>
            <a:ext cx="130428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Актуальность MoneyGuard на российском рынке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5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Растущий спрос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4694515"/>
            <a:ext cx="3727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Увеличение интереса к цифровым финансовым сервисам.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216962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7" y="420409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Цифровизация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451396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Активное внедрение цифровых технологий в финансы.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9640134" y="3969663"/>
            <a:ext cx="4196359" cy="2047995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204097"/>
            <a:ext cx="3255051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Поддержка государства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9874568" y="4694516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Инициативы по развитию финтех-индустрии.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5F504EF-CAB0-4BA1-A903-AE132AADA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679497"/>
            <a:ext cx="993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Группы пользователей MoneyGuard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2841904"/>
            <a:ext cx="3260647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64569" y="3296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4281249" y="3068717"/>
            <a:ext cx="3335299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Обычный пользователь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281249" y="3559137"/>
            <a:ext cx="33352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Контроль расходов.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4167783" y="4133612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89" y="4262200"/>
            <a:ext cx="6521411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5011" y="471630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42015" y="4489013"/>
            <a:ext cx="273879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Семья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7542015" y="4979434"/>
            <a:ext cx="27387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Планирование бюджета.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1" y="5824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решения как для индивидуальных пользователей, так и для семей. Мы помогаем достичь финансовых целей, независимо от размера бюджета.</a:t>
            </a:r>
            <a:endParaRPr lang="en-US" sz="200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EAD8A7D-D148-46EB-A4D2-F015FBC7F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2562701"/>
            <a:ext cx="7443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SWOT-анализ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1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Strengths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89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ИИ-анализ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89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Низкая цена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200407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Weaknesses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200405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Функционал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200405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Известность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07023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Opportunities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607021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Рост рынка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07021" y="4861799"/>
            <a:ext cx="28455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Международный рынок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1013639" y="3838456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Threats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1013637" y="4419602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Конкуренция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1013637" y="4861799"/>
            <a:ext cx="284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851"/>
              </a:lnSpc>
              <a:buSzPct val="100000"/>
              <a:buChar char="•"/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Риски</a:t>
            </a:r>
            <a:endParaRPr lang="en-US" sz="2000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FB7390BE-7726-4A27-B3F9-AF689668D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760572"/>
            <a:ext cx="11510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54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Оценка рынка SAM/SOM для MoneyGuard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1743789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SAM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1" y="426922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1,5 млн пользователей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51257" y="377880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SOM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051256" y="4269226"/>
            <a:ext cx="3785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75 тыс. клиентов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4" y="192297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31041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5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793791" y="67431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нацелен на 75 тыс. потенциальных пользователей (SOM) из общего числа 1,5 млн (SAM). Мы планируем расширять свою долю рынка за счет инноваций и маркетинга.</a:t>
            </a:r>
            <a:endParaRPr lang="en-US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D32815EA-8C96-46C3-AB7F-73AD68879D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4" y="698778"/>
            <a:ext cx="7069575" cy="64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00"/>
              </a:lnSpc>
            </a:pPr>
            <a:r>
              <a:rPr lang="en-US" sz="4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MoneyGuard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3" y="1659970"/>
            <a:ext cx="1039179" cy="1529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4637" y="1867733"/>
            <a:ext cx="314003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Быстрый импорт данных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564637" y="2317076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Импорт данных, без необходимости ввода учетных данных от банка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753" y="3189925"/>
            <a:ext cx="1039179" cy="1529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4638" y="339768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ИИ-анализ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564637" y="3847029"/>
            <a:ext cx="6338411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рекомендации по оптимизации бюджета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753" y="4719876"/>
            <a:ext cx="1039179" cy="12470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4638" y="4927641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sz="280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Цели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564637" y="5376982"/>
            <a:ext cx="6338411" cy="33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Установка и достижение финансовых целей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213754" y="6200657"/>
            <a:ext cx="7689295" cy="133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MoneyGuard предлагает отслеживание доходов и расходов, анализ финансовых привычек с помощью ИИ и персонализированные рекомендации в базовом функционале. Достигайте финансовой стабильности с нами!</a:t>
            </a:r>
            <a:endParaRPr lang="en-US" sz="2000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678BCF9-1BDB-4791-ACCE-39808DC93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B4DC4A-8705-44DC-88AF-ADBD1CD57B04}">
  <we:reference id="wa200003220" version="1.0.0.0" store="ru-RU" storeType="OMEX"/>
  <we:alternateReferences>
    <we:reference id="wa200003220" version="1.0.0.0" store="WA20000322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592</Words>
  <Application>Microsoft Office PowerPoint</Application>
  <PresentationFormat>Произвольный</PresentationFormat>
  <Paragraphs>157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Calibri</vt:lpstr>
      <vt:lpstr>Lato</vt:lpstr>
      <vt:lpstr>Instrument Sans Semi Bold</vt:lpstr>
      <vt:lpstr>Gelasio</vt:lpstr>
      <vt:lpstr>Arial</vt:lpstr>
      <vt:lpstr>Calibri Light</vt:lpstr>
      <vt:lpstr>Instrument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果実 広瀬</cp:lastModifiedBy>
  <cp:revision>15</cp:revision>
  <dcterms:created xsi:type="dcterms:W3CDTF">2025-03-28T19:15:43Z</dcterms:created>
  <dcterms:modified xsi:type="dcterms:W3CDTF">2025-03-29T09:22:58Z</dcterms:modified>
</cp:coreProperties>
</file>